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61" r:id="rId4"/>
    <p:sldId id="258" r:id="rId5"/>
    <p:sldId id="259" r:id="rId6"/>
    <p:sldId id="260" r:id="rId7"/>
    <p:sldId id="262" r:id="rId8"/>
    <p:sldId id="263" r:id="rId9"/>
    <p:sldId id="264" r:id="rId10"/>
    <p:sldId id="265" r:id="rId11"/>
    <p:sldId id="266" r:id="rId12"/>
    <p:sldId id="273" r:id="rId13"/>
    <p:sldId id="272"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7"/>
    <p:restoredTop sz="80419"/>
  </p:normalViewPr>
  <p:slideViewPr>
    <p:cSldViewPr snapToGrid="0" snapToObjects="1">
      <p:cViewPr varScale="1">
        <p:scale>
          <a:sx n="95" d="100"/>
          <a:sy n="95" d="100"/>
        </p:scale>
        <p:origin x="23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D3FF7-854D-6A42-B01E-82C1AAE429BE}" type="datetimeFigureOut">
              <a:rPr lang="en-US" smtClean="0"/>
              <a:t>10/12/18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24B72-E34B-804E-9819-8B2EA6CBEE74}" type="slidenum">
              <a:rPr lang="en-US" smtClean="0"/>
              <a:t>‹#›</a:t>
            </a:fld>
            <a:endParaRPr lang="en-US"/>
          </a:p>
        </p:txBody>
      </p:sp>
    </p:spTree>
    <p:extLst>
      <p:ext uri="{BB962C8B-B14F-4D97-AF65-F5344CB8AC3E}">
        <p14:creationId xmlns:p14="http://schemas.microsoft.com/office/powerpoint/2010/main" val="3158601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Rev. Dr. Danielle J. </a:t>
            </a:r>
            <a:r>
              <a:rPr lang="en-US" sz="1200" b="1" kern="1200" dirty="0" err="1">
                <a:solidFill>
                  <a:schemeClr val="tx1"/>
                </a:solidFill>
                <a:latin typeface="+mn-lt"/>
                <a:ea typeface="+mn-ea"/>
                <a:cs typeface="+mn-cs"/>
              </a:rPr>
              <a:t>Buhuro</a:t>
            </a:r>
            <a:r>
              <a:rPr lang="en-US" sz="1200" b="0" kern="1200" dirty="0">
                <a:solidFill>
                  <a:schemeClr val="tx1"/>
                </a:solidFill>
                <a:latin typeface="+mn-lt"/>
                <a:ea typeface="+mn-ea"/>
                <a:cs typeface="+mn-cs"/>
              </a:rPr>
              <a:t>, Senior Pastor</a:t>
            </a:r>
            <a:endParaRPr lang="en-US" dirty="0"/>
          </a:p>
        </p:txBody>
      </p:sp>
      <p:sp>
        <p:nvSpPr>
          <p:cNvPr id="4" name="Slide Number Placeholder 3"/>
          <p:cNvSpPr>
            <a:spLocks noGrp="1"/>
          </p:cNvSpPr>
          <p:nvPr>
            <p:ph type="sldNum" sz="quarter" idx="10"/>
          </p:nvPr>
        </p:nvSpPr>
        <p:spPr/>
        <p:txBody>
          <a:bodyPr/>
          <a:lstStyle/>
          <a:p>
            <a:fld id="{83F24B72-E34B-804E-9819-8B2EA6CBEE74}" type="slidenum">
              <a:rPr lang="en-US" smtClean="0"/>
              <a:t>2</a:t>
            </a:fld>
            <a:endParaRPr lang="en-US"/>
          </a:p>
        </p:txBody>
      </p:sp>
    </p:spTree>
    <p:extLst>
      <p:ext uri="{BB962C8B-B14F-4D97-AF65-F5344CB8AC3E}">
        <p14:creationId xmlns:p14="http://schemas.microsoft.com/office/powerpoint/2010/main" val="244491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Movement (TNM) was born as a response to a visit and lecture by Michelle Alexander at Trinity United Church of Christ, December 5, 2010 and a Convening held December 11, 2010, that began to form an action plan to respond to mass incarceration in America.</a:t>
            </a:r>
          </a:p>
          <a:p>
            <a:r>
              <a:rPr lang="en-US" sz="1200" kern="1200" dirty="0">
                <a:solidFill>
                  <a:schemeClr val="tx1"/>
                </a:solidFill>
                <a:effectLst/>
                <a:latin typeface="+mn-lt"/>
                <a:ea typeface="+mn-ea"/>
                <a:cs typeface="+mn-cs"/>
              </a:rPr>
              <a:t>TNM, organized as a committee of the Trinity UCC Prison Ministry, is comprised of Americans of all races and religions, who view mass incarceration as the key human rights issue of our time, and are committed to building the mass movement necessary to alleviate it. Through education and building awareness, through organizing individuals and organizations, we are dedicated to mobilizing the ‘people power’ necessary to make the systemic changes required. </a:t>
            </a:r>
          </a:p>
        </p:txBody>
      </p:sp>
      <p:sp>
        <p:nvSpPr>
          <p:cNvPr id="4" name="Slide Number Placeholder 3"/>
          <p:cNvSpPr>
            <a:spLocks noGrp="1"/>
          </p:cNvSpPr>
          <p:nvPr>
            <p:ph type="sldNum" sz="quarter" idx="5"/>
          </p:nvPr>
        </p:nvSpPr>
        <p:spPr/>
        <p:txBody>
          <a:bodyPr/>
          <a:lstStyle/>
          <a:p>
            <a:fld id="{83F24B72-E34B-804E-9819-8B2EA6CBEE74}" type="slidenum">
              <a:rPr lang="en-US" smtClean="0"/>
              <a:t>3</a:t>
            </a:fld>
            <a:endParaRPr lang="en-US"/>
          </a:p>
        </p:txBody>
      </p:sp>
    </p:spTree>
    <p:extLst>
      <p:ext uri="{BB962C8B-B14F-4D97-AF65-F5344CB8AC3E}">
        <p14:creationId xmlns:p14="http://schemas.microsoft.com/office/powerpoint/2010/main" val="399315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Imagine you are at a picnic on a beautiful day, along a local river. The place is crowded, everyone enjoying the day and the company, when someone notices a child floating in the water. There is panic as they rush to the child’s aid. Eventually they resuscitate the child, wrap it in a warm sweater, perhaps offer it some nourishment, and just about the time they relax . . . another child is spotted in the river.</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mad scene repeats itself, and then . . . another child. Soon everyone along the shore is exhausted as the children keep coming. There is no one to spare; it is all consuming.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That is the state of our support infrastructure, stretched to the limits of our funding, endurance and human capital, trying to address the many faceted problems of those we are trying to keep out of prison, our brothers and sisters in prisons across America, and those returning to our communities. Training, housing, jobs programs, food, counseling, family issues, the list goes on . . . but we must find a way to tear off some resources to move upstream and stop whoever, whatever, from throwing our people into the river.</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Note</a:t>
            </a:r>
            <a:r>
              <a:rPr lang="en-US" sz="1400" kern="1200" dirty="0">
                <a:solidFill>
                  <a:schemeClr val="tx1"/>
                </a:solidFill>
                <a:effectLst/>
                <a:latin typeface="+mn-lt"/>
                <a:ea typeface="+mn-ea"/>
                <a:cs typeface="+mn-cs"/>
              </a:rPr>
              <a:t>: Variations of this story are often credited to Saul Alinsky, a noted community organizer and activist.</a:t>
            </a:r>
          </a:p>
        </p:txBody>
      </p:sp>
      <p:sp>
        <p:nvSpPr>
          <p:cNvPr id="4" name="Slide Number Placeholder 3"/>
          <p:cNvSpPr>
            <a:spLocks noGrp="1"/>
          </p:cNvSpPr>
          <p:nvPr>
            <p:ph type="sldNum" sz="quarter" idx="10"/>
          </p:nvPr>
        </p:nvSpPr>
        <p:spPr/>
        <p:txBody>
          <a:bodyPr/>
          <a:lstStyle/>
          <a:p>
            <a:fld id="{83F24B72-E34B-804E-9819-8B2EA6CBEE74}" type="slidenum">
              <a:rPr lang="en-US" smtClean="0"/>
              <a:t>6</a:t>
            </a:fld>
            <a:endParaRPr lang="en-US"/>
          </a:p>
        </p:txBody>
      </p:sp>
    </p:spTree>
    <p:extLst>
      <p:ext uri="{BB962C8B-B14F-4D97-AF65-F5344CB8AC3E}">
        <p14:creationId xmlns:p14="http://schemas.microsoft.com/office/powerpoint/2010/main" val="18801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 Calls </a:t>
            </a:r>
            <a:r>
              <a:rPr lang="mr-IN" dirty="0"/>
              <a:t>–</a:t>
            </a:r>
            <a:r>
              <a:rPr lang="en-US" dirty="0"/>
              <a:t> Once jailed, a defendant can only make collect calls</a:t>
            </a:r>
          </a:p>
        </p:txBody>
      </p:sp>
      <p:sp>
        <p:nvSpPr>
          <p:cNvPr id="4" name="Slide Number Placeholder 3"/>
          <p:cNvSpPr>
            <a:spLocks noGrp="1"/>
          </p:cNvSpPr>
          <p:nvPr>
            <p:ph type="sldNum" sz="quarter" idx="10"/>
          </p:nvPr>
        </p:nvSpPr>
        <p:spPr/>
        <p:txBody>
          <a:bodyPr/>
          <a:lstStyle/>
          <a:p>
            <a:fld id="{83F24B72-E34B-804E-9819-8B2EA6CBEE74}" type="slidenum">
              <a:rPr lang="en-US" smtClean="0"/>
              <a:t>9</a:t>
            </a:fld>
            <a:endParaRPr lang="en-US"/>
          </a:p>
        </p:txBody>
      </p:sp>
    </p:spTree>
    <p:extLst>
      <p:ext uri="{BB962C8B-B14F-4D97-AF65-F5344CB8AC3E}">
        <p14:creationId xmlns:p14="http://schemas.microsoft.com/office/powerpoint/2010/main" val="394734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Phone Calls </a:t>
            </a:r>
            <a:r>
              <a:rPr lang="mr-IN" dirty="0"/>
              <a:t>–</a:t>
            </a:r>
            <a:r>
              <a:rPr lang="en-US" dirty="0"/>
              <a:t> Once jailed, a defendant can only make </a:t>
            </a:r>
            <a:r>
              <a:rPr lang="en-US"/>
              <a:t>collect calls</a:t>
            </a:r>
          </a:p>
        </p:txBody>
      </p:sp>
      <p:sp>
        <p:nvSpPr>
          <p:cNvPr id="4" name="Slide Number Placeholder 3"/>
          <p:cNvSpPr>
            <a:spLocks noGrp="1"/>
          </p:cNvSpPr>
          <p:nvPr>
            <p:ph type="sldNum" sz="quarter" idx="10"/>
          </p:nvPr>
        </p:nvSpPr>
        <p:spPr/>
        <p:txBody>
          <a:bodyPr/>
          <a:lstStyle/>
          <a:p>
            <a:fld id="{83F24B72-E34B-804E-9819-8B2EA6CBEE74}" type="slidenum">
              <a:rPr lang="en-US" smtClean="0"/>
              <a:t>10</a:t>
            </a:fld>
            <a:endParaRPr lang="en-US"/>
          </a:p>
        </p:txBody>
      </p:sp>
    </p:spTree>
    <p:extLst>
      <p:ext uri="{BB962C8B-B14F-4D97-AF65-F5344CB8AC3E}">
        <p14:creationId xmlns:p14="http://schemas.microsoft.com/office/powerpoint/2010/main" val="3947348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Poster-Background.jpeg"/>
          <p:cNvPicPr>
            <a:picLocks noChangeAspect="1"/>
          </p:cNvPicPr>
          <p:nvPr userDrawn="1"/>
        </p:nvPicPr>
        <p:blipFill rotWithShape="1">
          <a:blip r:embed="rId2">
            <a:extLst>
              <a:ext uri="{28A0092B-C50C-407E-A947-70E740481C1C}">
                <a14:useLocalDpi xmlns:a14="http://schemas.microsoft.com/office/drawing/2010/main" val="0"/>
              </a:ext>
            </a:extLst>
          </a:blip>
          <a:srcRect t="46709" b="5479"/>
          <a:stretch/>
        </p:blipFill>
        <p:spPr>
          <a:xfrm>
            <a:off x="238262" y="226803"/>
            <a:ext cx="6735615" cy="4830715"/>
          </a:xfrm>
          <a:prstGeom prst="rect">
            <a:avLst/>
          </a:prstGeom>
        </p:spPr>
      </p:pic>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1093576" y="1476509"/>
            <a:ext cx="5021042" cy="1524000"/>
          </a:xfrm>
        </p:spPr>
        <p:txBody>
          <a:bodyPr anchor="b" anchorCtr="0"/>
          <a:lstStyle>
            <a:lvl1pPr algn="l">
              <a:defRPr>
                <a:solidFill>
                  <a:schemeClr val="tx1">
                    <a:lumMod val="95000"/>
                  </a:schemeClr>
                </a:solidFill>
              </a:defRPr>
            </a:lvl1pPr>
          </a:lstStyle>
          <a:p>
            <a:r>
              <a:rPr lang="en-US" dirty="0"/>
              <a:t>Click to edit Master title style</a:t>
            </a:r>
          </a:p>
        </p:txBody>
      </p:sp>
      <p:sp>
        <p:nvSpPr>
          <p:cNvPr id="3" name="Subtitle 2"/>
          <p:cNvSpPr>
            <a:spLocks noGrp="1"/>
          </p:cNvSpPr>
          <p:nvPr>
            <p:ph type="subTitle" idx="1"/>
          </p:nvPr>
        </p:nvSpPr>
        <p:spPr>
          <a:xfrm>
            <a:off x="1093576" y="3203575"/>
            <a:ext cx="3694493" cy="735440"/>
          </a:xfrm>
        </p:spPr>
        <p:txBody>
          <a:bodyPr>
            <a:normAutofit/>
          </a:bodyPr>
          <a:lstStyle>
            <a:lvl1pPr marL="0" indent="0" algn="l">
              <a:buNone/>
              <a:defRPr sz="2000">
                <a:solidFill>
                  <a:schemeClr val="accent1">
                    <a:lumMod val="20000"/>
                    <a:lumOff val="8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stretch>
            <a:fillRect/>
          </a:stretch>
        </p:blipFill>
        <p:spPr>
          <a:xfrm rot="21380154">
            <a:off x="6651650" y="1283068"/>
            <a:ext cx="2238626" cy="2655947"/>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5" name="Footer Placeholder 4"/>
          <p:cNvSpPr>
            <a:spLocks noGrp="1"/>
          </p:cNvSpPr>
          <p:nvPr>
            <p:ph type="ftr" sz="quarter" idx="11"/>
          </p:nvPr>
        </p:nvSpPr>
        <p:spPr>
          <a:xfrm>
            <a:off x="2286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5" name="Footer Placeholder 4"/>
          <p:cNvSpPr>
            <a:spLocks noGrp="1"/>
          </p:cNvSpPr>
          <p:nvPr>
            <p:ph type="ftr" sz="quarter" idx="11"/>
          </p:nvPr>
        </p:nvSpPr>
        <p:spPr>
          <a:xfrm>
            <a:off x="2286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74638"/>
            <a:ext cx="6696304" cy="1143000"/>
          </a:xfrm>
        </p:spPr>
        <p:txBody>
          <a:bodyPr/>
          <a:lstStyle/>
          <a:p>
            <a:r>
              <a:rPr lang="en-US"/>
              <a:t>Click to edit Master title style</a:t>
            </a:r>
          </a:p>
        </p:txBody>
      </p:sp>
      <p:sp>
        <p:nvSpPr>
          <p:cNvPr id="3" name="Content Placeholder 2"/>
          <p:cNvSpPr>
            <a:spLocks noGrp="1"/>
          </p:cNvSpPr>
          <p:nvPr>
            <p:ph idx="1"/>
          </p:nvPr>
        </p:nvSpPr>
        <p:spPr>
          <a:xfrm>
            <a:off x="685799" y="1600201"/>
            <a:ext cx="8010817"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NM-Signature-Squa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47" y="5726813"/>
            <a:ext cx="1073304" cy="992730"/>
          </a:xfrm>
          <a:prstGeom prst="rect">
            <a:avLst/>
          </a:prstGeom>
        </p:spPr>
      </p:pic>
      <p:pic>
        <p:nvPicPr>
          <p:cNvPr id="12" name="Picture 11"/>
          <p:cNvPicPr>
            <a:picLocks noChangeAspect="1"/>
          </p:cNvPicPr>
          <p:nvPr userDrawn="1"/>
        </p:nvPicPr>
        <p:blipFill>
          <a:blip r:embed="rId3"/>
          <a:stretch>
            <a:fillRect/>
          </a:stretch>
        </p:blipFill>
        <p:spPr>
          <a:xfrm rot="21380154">
            <a:off x="7877241" y="194370"/>
            <a:ext cx="1038381" cy="1231954"/>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5" name="Footer Placeholder 4"/>
          <p:cNvSpPr>
            <a:spLocks noGrp="1"/>
          </p:cNvSpPr>
          <p:nvPr>
            <p:ph type="ftr" sz="quarter" idx="11"/>
          </p:nvPr>
        </p:nvSpPr>
        <p:spPr>
          <a:xfrm>
            <a:off x="2286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6" name="Footer Placeholder 5"/>
          <p:cNvSpPr>
            <a:spLocks noGrp="1"/>
          </p:cNvSpPr>
          <p:nvPr>
            <p:ph type="ftr" sz="quarter" idx="11"/>
          </p:nvPr>
        </p:nvSpPr>
        <p:spPr>
          <a:xfrm>
            <a:off x="2286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8" name="Footer Placeholder 7"/>
          <p:cNvSpPr>
            <a:spLocks noGrp="1"/>
          </p:cNvSpPr>
          <p:nvPr>
            <p:ph type="ftr" sz="quarter" idx="11"/>
          </p:nvPr>
        </p:nvSpPr>
        <p:spPr>
          <a:xfrm>
            <a:off x="2286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4" name="Footer Placeholder 3"/>
          <p:cNvSpPr>
            <a:spLocks noGrp="1"/>
          </p:cNvSpPr>
          <p:nvPr>
            <p:ph type="ftr" sz="quarter" idx="11"/>
          </p:nvPr>
        </p:nvSpPr>
        <p:spPr>
          <a:xfrm>
            <a:off x="2286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3" name="Footer Placeholder 2"/>
          <p:cNvSpPr>
            <a:spLocks noGrp="1"/>
          </p:cNvSpPr>
          <p:nvPr>
            <p:ph type="ftr" sz="quarter" idx="11"/>
          </p:nvPr>
        </p:nvSpPr>
        <p:spPr>
          <a:xfrm>
            <a:off x="2286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6" name="Footer Placeholder 5"/>
          <p:cNvSpPr>
            <a:spLocks noGrp="1"/>
          </p:cNvSpPr>
          <p:nvPr>
            <p:ph type="ftr" sz="quarter" idx="11"/>
          </p:nvPr>
        </p:nvSpPr>
        <p:spPr>
          <a:xfrm>
            <a:off x="2286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6400800" y="6416675"/>
            <a:ext cx="1981200" cy="365125"/>
          </a:xfrm>
          <a:prstGeom prst="rect">
            <a:avLst/>
          </a:prstGeom>
        </p:spPr>
        <p:txBody>
          <a:bodyPr/>
          <a:lstStyle/>
          <a:p>
            <a:fld id="{E69AC810-C4F7-1749-A9FC-17432D488C23}" type="datetimeFigureOut">
              <a:rPr lang="en-US" smtClean="0"/>
              <a:t>10/12/18</a:t>
            </a:fld>
            <a:endParaRPr lang="en-US"/>
          </a:p>
        </p:txBody>
      </p:sp>
      <p:sp>
        <p:nvSpPr>
          <p:cNvPr id="6" name="Footer Placeholder 5"/>
          <p:cNvSpPr>
            <a:spLocks noGrp="1"/>
          </p:cNvSpPr>
          <p:nvPr>
            <p:ph type="ftr" sz="quarter" idx="11"/>
          </p:nvPr>
        </p:nvSpPr>
        <p:spPr>
          <a:xfrm>
            <a:off x="2286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458200" y="6416675"/>
            <a:ext cx="457200" cy="365125"/>
          </a:xfrm>
          <a:prstGeom prst="rect">
            <a:avLst/>
          </a:prstGeom>
        </p:spPr>
        <p:txBody>
          <a:bodyPr/>
          <a:lstStyle/>
          <a:p>
            <a:fld id="{E3C511A0-EE91-3D44-9DF7-BC0C5F4AD9DC}"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6510867" cy="1143000"/>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accent1">
              <a:lumMod val="40000"/>
              <a:lumOff val="6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3576" y="1476509"/>
            <a:ext cx="5317858" cy="1524000"/>
          </a:xfrm>
        </p:spPr>
        <p:txBody>
          <a:bodyPr>
            <a:normAutofit fontScale="90000"/>
          </a:bodyPr>
          <a:lstStyle/>
          <a:p>
            <a:r>
              <a:rPr lang="en-US" dirty="0"/>
              <a:t>What to expect . . . When a loved one is arrested</a:t>
            </a:r>
          </a:p>
        </p:txBody>
      </p:sp>
      <p:sp>
        <p:nvSpPr>
          <p:cNvPr id="3" name="Subtitle 2"/>
          <p:cNvSpPr>
            <a:spLocks noGrp="1"/>
          </p:cNvSpPr>
          <p:nvPr>
            <p:ph type="subTitle" idx="1"/>
          </p:nvPr>
        </p:nvSpPr>
        <p:spPr>
          <a:xfrm>
            <a:off x="1093576" y="3010876"/>
            <a:ext cx="4847815" cy="735440"/>
          </a:xfrm>
        </p:spPr>
        <p:txBody>
          <a:bodyPr>
            <a:normAutofit fontScale="85000" lnSpcReduction="10000"/>
          </a:bodyPr>
          <a:lstStyle/>
          <a:p>
            <a:r>
              <a:rPr lang="en-US" dirty="0"/>
              <a:t>Daryle Brown</a:t>
            </a:r>
          </a:p>
          <a:p>
            <a:r>
              <a:rPr lang="en-US" dirty="0"/>
              <a:t>Lead Organizer </a:t>
            </a:r>
            <a:r>
              <a:rPr lang="mr-IN" dirty="0"/>
              <a:t>–</a:t>
            </a:r>
            <a:r>
              <a:rPr lang="en-US" dirty="0"/>
              <a:t> The Next Movement committee</a:t>
            </a:r>
          </a:p>
        </p:txBody>
      </p:sp>
      <p:pic>
        <p:nvPicPr>
          <p:cNvPr id="7" name="Picture 6" descr="TNM-Signature-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140" y="5577780"/>
            <a:ext cx="1002896" cy="927608"/>
          </a:xfrm>
          <a:prstGeom prst="rect">
            <a:avLst/>
          </a:prstGeom>
        </p:spPr>
      </p:pic>
      <p:pic>
        <p:nvPicPr>
          <p:cNvPr id="10" name="Picture 9" descr="TUCC OFFICIAL LOGO WEB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699" y="5577780"/>
            <a:ext cx="982221" cy="1000126"/>
          </a:xfrm>
          <a:prstGeom prst="rect">
            <a:avLst/>
          </a:prstGeom>
        </p:spPr>
      </p:pic>
    </p:spTree>
    <p:extLst>
      <p:ext uri="{BB962C8B-B14F-4D97-AF65-F5344CB8AC3E}">
        <p14:creationId xmlns:p14="http://schemas.microsoft.com/office/powerpoint/2010/main" val="299149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7"/>
            <a:ext cx="6696304" cy="674694"/>
          </a:xfrm>
        </p:spPr>
        <p:txBody>
          <a:bodyPr/>
          <a:lstStyle/>
          <a:p>
            <a:r>
              <a:rPr lang="en-US" dirty="0"/>
              <a:t>What’s inside?</a:t>
            </a:r>
          </a:p>
        </p:txBody>
      </p:sp>
      <p:sp>
        <p:nvSpPr>
          <p:cNvPr id="3" name="Content Placeholder 2"/>
          <p:cNvSpPr>
            <a:spLocks noGrp="1"/>
          </p:cNvSpPr>
          <p:nvPr>
            <p:ph idx="1"/>
          </p:nvPr>
        </p:nvSpPr>
        <p:spPr>
          <a:xfrm>
            <a:off x="685800" y="890483"/>
            <a:ext cx="3284357" cy="4586384"/>
          </a:xfrm>
        </p:spPr>
        <p:txBody>
          <a:bodyPr>
            <a:noAutofit/>
          </a:bodyPr>
          <a:lstStyle/>
          <a:p>
            <a:pPr>
              <a:lnSpc>
                <a:spcPct val="80000"/>
              </a:lnSpc>
            </a:pPr>
            <a:r>
              <a:rPr lang="en-US" sz="2800" dirty="0"/>
              <a:t>Juvenile Court</a:t>
            </a:r>
          </a:p>
          <a:p>
            <a:pPr lvl="1">
              <a:lnSpc>
                <a:spcPct val="80000"/>
              </a:lnSpc>
            </a:pPr>
            <a:r>
              <a:rPr lang="en-US" sz="2000" dirty="0"/>
              <a:t>Detention Hearing</a:t>
            </a:r>
          </a:p>
          <a:p>
            <a:pPr lvl="1">
              <a:lnSpc>
                <a:spcPct val="80000"/>
              </a:lnSpc>
            </a:pPr>
            <a:r>
              <a:rPr lang="en-US" sz="2000" dirty="0"/>
              <a:t>Unique Characteristics of Juvenile Court</a:t>
            </a:r>
          </a:p>
          <a:p>
            <a:pPr lvl="1">
              <a:lnSpc>
                <a:spcPct val="80000"/>
              </a:lnSpc>
            </a:pPr>
            <a:r>
              <a:rPr lang="en-US" sz="2000" dirty="0"/>
              <a:t>Legal Counsel</a:t>
            </a:r>
          </a:p>
          <a:p>
            <a:pPr lvl="1">
              <a:lnSpc>
                <a:spcPct val="80000"/>
              </a:lnSpc>
            </a:pPr>
            <a:r>
              <a:rPr lang="en-US" sz="2000" dirty="0"/>
              <a:t>Juvenile Department of Corrections</a:t>
            </a:r>
          </a:p>
          <a:p>
            <a:pPr>
              <a:lnSpc>
                <a:spcPct val="80000"/>
              </a:lnSpc>
            </a:pPr>
            <a:r>
              <a:rPr lang="en-US" sz="2400" dirty="0"/>
              <a:t>What Happens Next?</a:t>
            </a:r>
            <a:br>
              <a:rPr lang="en-US" sz="2400" dirty="0"/>
            </a:br>
            <a:r>
              <a:rPr lang="en-US" sz="2400" dirty="0"/>
              <a:t>(if found guilty)</a:t>
            </a:r>
          </a:p>
          <a:p>
            <a:pPr lvl="1">
              <a:lnSpc>
                <a:spcPct val="80000"/>
              </a:lnSpc>
            </a:pPr>
            <a:r>
              <a:rPr lang="en-US" sz="2000" dirty="0"/>
              <a:t>Reception and Classification Centers</a:t>
            </a:r>
          </a:p>
          <a:p>
            <a:pPr lvl="1">
              <a:lnSpc>
                <a:spcPct val="80000"/>
              </a:lnSpc>
            </a:pPr>
            <a:r>
              <a:rPr lang="en-US" sz="2000" dirty="0"/>
              <a:t>Visitation Considerations</a:t>
            </a:r>
          </a:p>
          <a:p>
            <a:pPr lvl="1">
              <a:lnSpc>
                <a:spcPct val="80000"/>
              </a:lnSpc>
            </a:pPr>
            <a:r>
              <a:rPr lang="en-US" sz="2000" dirty="0"/>
              <a:t>Prison Searches</a:t>
            </a:r>
          </a:p>
          <a:p>
            <a:pPr lvl="1">
              <a:lnSpc>
                <a:spcPct val="80000"/>
              </a:lnSpc>
            </a:pPr>
            <a:r>
              <a:rPr lang="en-US" sz="2000" dirty="0"/>
              <a:t>Self Care</a:t>
            </a:r>
          </a:p>
          <a:p>
            <a:pPr lvl="1">
              <a:lnSpc>
                <a:spcPct val="80000"/>
              </a:lnSpc>
            </a:pPr>
            <a:endParaRPr lang="en-US" sz="2000" dirty="0"/>
          </a:p>
          <a:p>
            <a:pPr lvl="1">
              <a:lnSpc>
                <a:spcPct val="80000"/>
              </a:lnSpc>
            </a:pPr>
            <a:endParaRPr lang="en-US" sz="2000" dirty="0"/>
          </a:p>
        </p:txBody>
      </p:sp>
      <p:sp>
        <p:nvSpPr>
          <p:cNvPr id="4" name="Content Placeholder 2"/>
          <p:cNvSpPr txBox="1">
            <a:spLocks/>
          </p:cNvSpPr>
          <p:nvPr/>
        </p:nvSpPr>
        <p:spPr>
          <a:xfrm>
            <a:off x="4278181" y="936373"/>
            <a:ext cx="4278618" cy="5292561"/>
          </a:xfrm>
          <a:prstGeom prst="rect">
            <a:avLst/>
          </a:prstGeom>
        </p:spPr>
        <p:txBody>
          <a:bodyPr vert="horz" lIns="0" tIns="45720" rIns="0" bIns="45720" rtlCol="0">
            <a:no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a:lnSpc>
                <a:spcPct val="80000"/>
              </a:lnSpc>
            </a:pPr>
            <a:r>
              <a:rPr lang="en-US" sz="2800" dirty="0"/>
              <a:t>Other Considerations</a:t>
            </a:r>
          </a:p>
          <a:p>
            <a:pPr lvl="1">
              <a:lnSpc>
                <a:spcPct val="80000"/>
              </a:lnSpc>
            </a:pPr>
            <a:r>
              <a:rPr lang="en-US" sz="2000" dirty="0"/>
              <a:t>Financial</a:t>
            </a:r>
          </a:p>
          <a:p>
            <a:pPr lvl="1">
              <a:lnSpc>
                <a:spcPct val="80000"/>
              </a:lnSpc>
            </a:pPr>
            <a:r>
              <a:rPr lang="en-US" sz="2000" dirty="0"/>
              <a:t>Phone Calls</a:t>
            </a:r>
          </a:p>
          <a:p>
            <a:pPr lvl="1">
              <a:lnSpc>
                <a:spcPct val="80000"/>
              </a:lnSpc>
            </a:pPr>
            <a:r>
              <a:rPr lang="en-US" sz="2000" dirty="0"/>
              <a:t>Visiting Expenses</a:t>
            </a:r>
          </a:p>
          <a:p>
            <a:pPr lvl="1">
              <a:lnSpc>
                <a:spcPct val="80000"/>
              </a:lnSpc>
            </a:pPr>
            <a:r>
              <a:rPr lang="en-US" sz="2000" dirty="0"/>
              <a:t>Relationships</a:t>
            </a:r>
          </a:p>
          <a:p>
            <a:pPr>
              <a:lnSpc>
                <a:spcPct val="80000"/>
              </a:lnSpc>
            </a:pPr>
            <a:r>
              <a:rPr lang="en-US" sz="2400" dirty="0"/>
              <a:t>Children and Prisons</a:t>
            </a:r>
          </a:p>
          <a:p>
            <a:pPr lvl="1">
              <a:lnSpc>
                <a:spcPct val="80000"/>
              </a:lnSpc>
            </a:pPr>
            <a:r>
              <a:rPr lang="en-US" sz="2000" dirty="0"/>
              <a:t>Children’s Concerns</a:t>
            </a:r>
          </a:p>
          <a:p>
            <a:pPr lvl="1">
              <a:lnSpc>
                <a:spcPct val="80000"/>
              </a:lnSpc>
            </a:pPr>
            <a:r>
              <a:rPr lang="en-US" sz="2000" dirty="0"/>
              <a:t>Children and Visiting</a:t>
            </a:r>
          </a:p>
          <a:p>
            <a:pPr>
              <a:lnSpc>
                <a:spcPct val="80000"/>
              </a:lnSpc>
            </a:pPr>
            <a:r>
              <a:rPr lang="en-US" sz="2400" dirty="0"/>
              <a:t>Spiritual</a:t>
            </a:r>
          </a:p>
          <a:p>
            <a:pPr lvl="1">
              <a:lnSpc>
                <a:spcPct val="80000"/>
              </a:lnSpc>
            </a:pPr>
            <a:r>
              <a:rPr lang="en-US" sz="2000" dirty="0"/>
              <a:t>A Prayer</a:t>
            </a:r>
          </a:p>
          <a:p>
            <a:pPr>
              <a:lnSpc>
                <a:spcPct val="80000"/>
              </a:lnSpc>
            </a:pPr>
            <a:r>
              <a:rPr lang="en-US" sz="2400" dirty="0"/>
              <a:t>Other Books and Resources</a:t>
            </a:r>
          </a:p>
        </p:txBody>
      </p:sp>
    </p:spTree>
    <p:extLst>
      <p:ext uri="{BB962C8B-B14F-4D97-AF65-F5344CB8AC3E}">
        <p14:creationId xmlns:p14="http://schemas.microsoft.com/office/powerpoint/2010/main" val="366425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632510-8333301950-666b5c_39d85348915e5f2ddb15c594268358e0.jpg_srz_1280_640_85_22_0.50_1.20_0.00_jpg_srz.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267739"/>
          </a:xfrm>
          <a:prstGeom prst="rect">
            <a:avLst/>
          </a:prstGeom>
        </p:spPr>
      </p:pic>
      <p:sp>
        <p:nvSpPr>
          <p:cNvPr id="6" name="Title 5"/>
          <p:cNvSpPr>
            <a:spLocks noGrp="1"/>
          </p:cNvSpPr>
          <p:nvPr>
            <p:ph type="title"/>
          </p:nvPr>
        </p:nvSpPr>
        <p:spPr>
          <a:xfrm>
            <a:off x="722313" y="4108174"/>
            <a:ext cx="7772400" cy="887688"/>
          </a:xfrm>
        </p:spPr>
        <p:txBody>
          <a:bodyPr/>
          <a:lstStyle/>
          <a:p>
            <a:r>
              <a:rPr lang="en-US" dirty="0"/>
              <a:t>The Front line</a:t>
            </a:r>
          </a:p>
        </p:txBody>
      </p:sp>
    </p:spTree>
    <p:extLst>
      <p:ext uri="{BB962C8B-B14F-4D97-AF65-F5344CB8AC3E}">
        <p14:creationId xmlns:p14="http://schemas.microsoft.com/office/powerpoint/2010/main" val="235428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569" y="200664"/>
            <a:ext cx="7459457" cy="970590"/>
          </a:xfrm>
        </p:spPr>
        <p:txBody>
          <a:bodyPr>
            <a:normAutofit fontScale="90000"/>
          </a:bodyPr>
          <a:lstStyle/>
          <a:p>
            <a:r>
              <a:rPr lang="en-US" dirty="0"/>
              <a:t>Conversation From the Front Line</a:t>
            </a:r>
          </a:p>
        </p:txBody>
      </p:sp>
      <p:sp>
        <p:nvSpPr>
          <p:cNvPr id="5" name="Content Placeholder 4"/>
          <p:cNvSpPr>
            <a:spLocks noGrp="1"/>
          </p:cNvSpPr>
          <p:nvPr>
            <p:ph idx="1"/>
          </p:nvPr>
        </p:nvSpPr>
        <p:spPr>
          <a:xfrm>
            <a:off x="222673" y="1286717"/>
            <a:ext cx="7143327" cy="985915"/>
          </a:xfrm>
        </p:spPr>
        <p:txBody>
          <a:bodyPr>
            <a:normAutofit/>
          </a:bodyPr>
          <a:lstStyle/>
          <a:p>
            <a:pPr marL="346075" lvl="1" indent="-273050"/>
            <a:r>
              <a:rPr lang="en-US" sz="2600" dirty="0">
                <a:solidFill>
                  <a:srgbClr val="D4E5F7"/>
                </a:solidFill>
              </a:rPr>
              <a:t>1st Defense Legal Aid</a:t>
            </a:r>
          </a:p>
        </p:txBody>
      </p:sp>
      <p:pic>
        <p:nvPicPr>
          <p:cNvPr id="10" name="Picture 9" descr="Screen Shot 2016-12-02 at 6.26.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00" y="1930781"/>
            <a:ext cx="6225100" cy="3469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478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569" y="200664"/>
            <a:ext cx="7459457" cy="970590"/>
          </a:xfrm>
        </p:spPr>
        <p:txBody>
          <a:bodyPr>
            <a:normAutofit fontScale="90000"/>
          </a:bodyPr>
          <a:lstStyle/>
          <a:p>
            <a:r>
              <a:rPr lang="en-US" dirty="0"/>
              <a:t>Conversation From the Front Line</a:t>
            </a:r>
          </a:p>
        </p:txBody>
      </p:sp>
      <p:sp>
        <p:nvSpPr>
          <p:cNvPr id="5" name="Content Placeholder 4"/>
          <p:cNvSpPr>
            <a:spLocks noGrp="1"/>
          </p:cNvSpPr>
          <p:nvPr>
            <p:ph idx="1"/>
          </p:nvPr>
        </p:nvSpPr>
        <p:spPr>
          <a:xfrm>
            <a:off x="222674" y="1286717"/>
            <a:ext cx="4107280" cy="4036240"/>
          </a:xfrm>
        </p:spPr>
        <p:txBody>
          <a:bodyPr>
            <a:normAutofit/>
          </a:bodyPr>
          <a:lstStyle/>
          <a:p>
            <a:pPr marL="346075" lvl="1" indent="-273050"/>
            <a:r>
              <a:rPr lang="en-US" sz="2600" dirty="0"/>
              <a:t>[NAME]</a:t>
            </a:r>
            <a:r>
              <a:rPr lang="mr-IN" sz="2600" dirty="0"/>
              <a:t>–</a:t>
            </a:r>
            <a:r>
              <a:rPr lang="en-US" sz="2600" dirty="0"/>
              <a:t> Attorney </a:t>
            </a:r>
            <a:br>
              <a:rPr lang="en-US" sz="2600" dirty="0"/>
            </a:br>
            <a:r>
              <a:rPr lang="en-US" sz="2600" dirty="0">
                <a:solidFill>
                  <a:schemeClr val="accent2">
                    <a:lumMod val="20000"/>
                    <a:lumOff val="80000"/>
                  </a:schemeClr>
                </a:solidFill>
              </a:rPr>
              <a:t>Public Defender</a:t>
            </a:r>
            <a:endParaRPr lang="en-US" sz="2600" dirty="0">
              <a:solidFill>
                <a:srgbClr val="D4E5F7"/>
              </a:solidFill>
            </a:endParaRPr>
          </a:p>
          <a:p>
            <a:endParaRPr lang="en-US" sz="2600" dirty="0"/>
          </a:p>
        </p:txBody>
      </p:sp>
      <p:pic>
        <p:nvPicPr>
          <p:cNvPr id="6" name="Picture 5"/>
          <p:cNvPicPr>
            <a:picLocks noChangeAspect="1"/>
          </p:cNvPicPr>
          <p:nvPr/>
        </p:nvPicPr>
        <p:blipFill>
          <a:blip r:embed="rId2"/>
          <a:stretch>
            <a:fillRect/>
          </a:stretch>
        </p:blipFill>
        <p:spPr>
          <a:xfrm>
            <a:off x="4649751" y="1171254"/>
            <a:ext cx="3395766" cy="4881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953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8527" y="1084951"/>
            <a:ext cx="6053873" cy="3131563"/>
          </a:xfrm>
        </p:spPr>
        <p:txBody>
          <a:bodyPr>
            <a:noAutofit/>
          </a:bodyPr>
          <a:lstStyle/>
          <a:p>
            <a:pPr algn="ctr">
              <a:lnSpc>
                <a:spcPct val="70000"/>
              </a:lnSpc>
            </a:pPr>
            <a:r>
              <a:rPr lang="en-US" sz="8800" dirty="0"/>
              <a:t>Questions and Answers</a:t>
            </a:r>
          </a:p>
        </p:txBody>
      </p:sp>
    </p:spTree>
    <p:extLst>
      <p:ext uri="{BB962C8B-B14F-4D97-AF65-F5344CB8AC3E}">
        <p14:creationId xmlns:p14="http://schemas.microsoft.com/office/powerpoint/2010/main" val="79964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9703"/>
            <a:ext cx="6696304" cy="613049"/>
          </a:xfrm>
        </p:spPr>
        <p:txBody>
          <a:bodyPr>
            <a:normAutofit fontScale="90000"/>
          </a:bodyPr>
          <a:lstStyle/>
          <a:p>
            <a:r>
              <a:rPr lang="en-US" dirty="0"/>
              <a:t>Agenda</a:t>
            </a:r>
          </a:p>
        </p:txBody>
      </p:sp>
      <p:sp>
        <p:nvSpPr>
          <p:cNvPr id="3" name="Content Placeholder 2"/>
          <p:cNvSpPr>
            <a:spLocks noGrp="1"/>
          </p:cNvSpPr>
          <p:nvPr>
            <p:ph idx="1"/>
          </p:nvPr>
        </p:nvSpPr>
        <p:spPr>
          <a:xfrm>
            <a:off x="685800" y="1016000"/>
            <a:ext cx="8259116" cy="4750864"/>
          </a:xfrm>
        </p:spPr>
        <p:txBody>
          <a:bodyPr>
            <a:noAutofit/>
          </a:bodyPr>
          <a:lstStyle/>
          <a:p>
            <a:r>
              <a:rPr lang="en-US" sz="2400" dirty="0"/>
              <a:t>The Next Movement committee</a:t>
            </a:r>
          </a:p>
          <a:p>
            <a:r>
              <a:rPr lang="en-US" sz="2400" dirty="0"/>
              <a:t>[WHO WE ARE]</a:t>
            </a:r>
          </a:p>
          <a:p>
            <a:r>
              <a:rPr lang="en-US" sz="2400" dirty="0"/>
              <a:t>What to Expect When a Loved One is Arrested:  A Short History</a:t>
            </a:r>
          </a:p>
          <a:p>
            <a:r>
              <a:rPr lang="en-US" sz="2400" dirty="0"/>
              <a:t>Summary of What’s In the Book?</a:t>
            </a:r>
          </a:p>
          <a:p>
            <a:r>
              <a:rPr lang="en-US" sz="2400" dirty="0"/>
              <a:t>Conversation From the Front Line</a:t>
            </a:r>
          </a:p>
          <a:p>
            <a:pPr lvl="1"/>
            <a:r>
              <a:rPr lang="en-US" sz="2400" dirty="0">
                <a:solidFill>
                  <a:srgbClr val="D4E5F7"/>
                </a:solidFill>
              </a:rPr>
              <a:t>1st Defense Legal Aid</a:t>
            </a:r>
          </a:p>
          <a:p>
            <a:pPr lvl="1"/>
            <a:r>
              <a:rPr lang="en-US" sz="2400" dirty="0">
                <a:solidFill>
                  <a:srgbClr val="D4E5F7"/>
                </a:solidFill>
              </a:rPr>
              <a:t>Coalition To End Money Bail</a:t>
            </a:r>
          </a:p>
          <a:p>
            <a:pPr lvl="1"/>
            <a:r>
              <a:rPr lang="en-US" sz="2400" dirty="0">
                <a:solidFill>
                  <a:schemeClr val="accent2">
                    <a:lumMod val="20000"/>
                    <a:lumOff val="80000"/>
                  </a:schemeClr>
                </a:solidFill>
              </a:rPr>
              <a:t>Public Defender’s Office</a:t>
            </a:r>
            <a:endParaRPr lang="en-US" sz="2400" dirty="0">
              <a:solidFill>
                <a:srgbClr val="D4E5F7"/>
              </a:solidFill>
            </a:endParaRPr>
          </a:p>
          <a:p>
            <a:r>
              <a:rPr lang="en-US" sz="2400" dirty="0"/>
              <a:t>Questions and Answers</a:t>
            </a:r>
          </a:p>
        </p:txBody>
      </p:sp>
    </p:spTree>
    <p:extLst>
      <p:ext uri="{BB962C8B-B14F-4D97-AF65-F5344CB8AC3E}">
        <p14:creationId xmlns:p14="http://schemas.microsoft.com/office/powerpoint/2010/main" val="388116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nm-v4-gray.png"/>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17826" y="2241978"/>
            <a:ext cx="7796696" cy="1725019"/>
          </a:xfrm>
          <a:prstGeom prst="rect">
            <a:avLst/>
          </a:prstGeom>
        </p:spPr>
      </p:pic>
    </p:spTree>
    <p:extLst>
      <p:ext uri="{BB962C8B-B14F-4D97-AF65-F5344CB8AC3E}">
        <p14:creationId xmlns:p14="http://schemas.microsoft.com/office/powerpoint/2010/main" val="177267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Incarceration Epidemic</a:t>
            </a:r>
          </a:p>
        </p:txBody>
      </p:sp>
      <p:sp>
        <p:nvSpPr>
          <p:cNvPr id="3" name="Content Placeholder 2"/>
          <p:cNvSpPr>
            <a:spLocks noGrp="1"/>
          </p:cNvSpPr>
          <p:nvPr>
            <p:ph idx="1"/>
          </p:nvPr>
        </p:nvSpPr>
        <p:spPr>
          <a:xfrm>
            <a:off x="652671" y="1272970"/>
            <a:ext cx="8010817" cy="4281900"/>
          </a:xfrm>
        </p:spPr>
        <p:txBody>
          <a:bodyPr>
            <a:noAutofit/>
          </a:bodyPr>
          <a:lstStyle/>
          <a:p>
            <a:r>
              <a:rPr lang="en-US" sz="2800" dirty="0"/>
              <a:t>2.2 Million incarcerated today versus 300,000 in 1982 . . . What Happened</a:t>
            </a:r>
            <a:r>
              <a:rPr lang="en-US" dirty="0"/>
              <a:t>? </a:t>
            </a:r>
            <a:r>
              <a:rPr lang="en-US" sz="3600" b="1" dirty="0">
                <a:solidFill>
                  <a:schemeClr val="accent2">
                    <a:lumMod val="20000"/>
                    <a:lumOff val="80000"/>
                  </a:schemeClr>
                </a:solidFill>
              </a:rPr>
              <a:t>Big Mistakes!</a:t>
            </a:r>
            <a:endParaRPr lang="en-US" sz="4000" b="1" dirty="0">
              <a:solidFill>
                <a:schemeClr val="accent2">
                  <a:lumMod val="20000"/>
                  <a:lumOff val="80000"/>
                </a:schemeClr>
              </a:solidFill>
            </a:endParaRPr>
          </a:p>
          <a:p>
            <a:pPr lvl="1"/>
            <a:r>
              <a:rPr lang="en-US" sz="2400" dirty="0"/>
              <a:t>War on Drugs</a:t>
            </a:r>
          </a:p>
          <a:p>
            <a:pPr lvl="1"/>
            <a:r>
              <a:rPr lang="en-US" sz="2400" dirty="0"/>
              <a:t>3 Strikes Laws</a:t>
            </a:r>
          </a:p>
          <a:p>
            <a:pPr lvl="1"/>
            <a:r>
              <a:rPr lang="en-US" sz="2400" dirty="0"/>
              <a:t>“Tough on Crime” legislators</a:t>
            </a:r>
          </a:p>
          <a:p>
            <a:pPr lvl="1"/>
            <a:r>
              <a:rPr lang="en-US" sz="2400" dirty="0"/>
              <a:t>Anti-Reintegration laws</a:t>
            </a:r>
          </a:p>
          <a:p>
            <a:pPr lvl="1"/>
            <a:r>
              <a:rPr lang="en-US" sz="2400" dirty="0"/>
              <a:t>Undocumented Immigrant Detention Policies</a:t>
            </a:r>
          </a:p>
          <a:p>
            <a:pPr lvl="1"/>
            <a:r>
              <a:rPr lang="en-US" sz="2400" dirty="0"/>
              <a:t>Prison Industrial Complex</a:t>
            </a:r>
          </a:p>
          <a:p>
            <a:pPr lvl="1"/>
            <a:r>
              <a:rPr lang="en-US" sz="2400" dirty="0"/>
              <a:t>The Near Elimination of Public Mental Health Facilities</a:t>
            </a:r>
          </a:p>
        </p:txBody>
      </p:sp>
    </p:spTree>
    <p:extLst>
      <p:ext uri="{BB962C8B-B14F-4D97-AF65-F5344CB8AC3E}">
        <p14:creationId xmlns:p14="http://schemas.microsoft.com/office/powerpoint/2010/main" val="162128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341038"/>
            <a:ext cx="7937498" cy="751162"/>
          </a:xfrm>
        </p:spPr>
        <p:txBody>
          <a:bodyPr>
            <a:normAutofit fontScale="90000"/>
          </a:bodyPr>
          <a:lstStyle/>
          <a:p>
            <a:r>
              <a:rPr lang="en-US" dirty="0"/>
              <a:t>Who are we locking up?</a:t>
            </a:r>
            <a:br>
              <a:rPr lang="en-US" dirty="0"/>
            </a:br>
            <a:r>
              <a:rPr lang="en-US" dirty="0">
                <a:solidFill>
                  <a:schemeClr val="accent5">
                    <a:lumMod val="60000"/>
                    <a:lumOff val="40000"/>
                  </a:schemeClr>
                </a:solidFill>
              </a:rPr>
              <a:t>Lifetime likelihood of </a:t>
            </a:r>
            <a:br>
              <a:rPr lang="en-US" dirty="0">
                <a:solidFill>
                  <a:schemeClr val="accent5">
                    <a:lumMod val="60000"/>
                    <a:lumOff val="40000"/>
                  </a:schemeClr>
                </a:solidFill>
              </a:rPr>
            </a:br>
            <a:r>
              <a:rPr lang="en-US" dirty="0">
                <a:solidFill>
                  <a:schemeClr val="accent5">
                    <a:lumMod val="60000"/>
                    <a:lumOff val="40000"/>
                  </a:schemeClr>
                </a:solidFill>
              </a:rPr>
              <a:t>Imprisonment</a:t>
            </a:r>
          </a:p>
        </p:txBody>
      </p:sp>
      <p:pic>
        <p:nvPicPr>
          <p:cNvPr id="4" name="Picture 3"/>
          <p:cNvPicPr>
            <a:picLocks noChangeAspect="1"/>
          </p:cNvPicPr>
          <p:nvPr/>
        </p:nvPicPr>
        <p:blipFill>
          <a:blip r:embed="rId2"/>
          <a:stretch>
            <a:fillRect/>
          </a:stretch>
        </p:blipFill>
        <p:spPr>
          <a:xfrm>
            <a:off x="0" y="1516684"/>
            <a:ext cx="9147056" cy="5341316"/>
          </a:xfrm>
          <a:prstGeom prst="rect">
            <a:avLst/>
          </a:prstGeom>
        </p:spPr>
      </p:pic>
    </p:spTree>
    <p:extLst>
      <p:ext uri="{BB962C8B-B14F-4D97-AF65-F5344CB8AC3E}">
        <p14:creationId xmlns:p14="http://schemas.microsoft.com/office/powerpoint/2010/main" val="287755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6006"/>
            <a:ext cx="6696304" cy="1143000"/>
          </a:xfrm>
        </p:spPr>
        <p:txBody>
          <a:bodyPr>
            <a:normAutofit/>
          </a:bodyPr>
          <a:lstStyle/>
          <a:p>
            <a:r>
              <a:rPr lang="en-US" dirty="0">
                <a:solidFill>
                  <a:srgbClr val="D4E5F7"/>
                </a:solidFill>
              </a:rPr>
              <a:t>Our Focus Story . . .</a:t>
            </a:r>
          </a:p>
        </p:txBody>
      </p:sp>
      <p:pic>
        <p:nvPicPr>
          <p:cNvPr id="4" name="Picture 3" descr="TNM Signature v2.png"/>
          <p:cNvPicPr>
            <a:picLocks noChangeAspect="1"/>
          </p:cNvPicPr>
          <p:nvPr/>
        </p:nvPicPr>
        <p:blipFill rotWithShape="1">
          <a:blip r:embed="rId3">
            <a:extLst>
              <a:ext uri="{28A0092B-C50C-407E-A947-70E740481C1C}">
                <a14:useLocalDpi xmlns:a14="http://schemas.microsoft.com/office/drawing/2010/main" val="0"/>
              </a:ext>
            </a:extLst>
          </a:blip>
          <a:srcRect r="54795"/>
          <a:stretch/>
        </p:blipFill>
        <p:spPr>
          <a:xfrm>
            <a:off x="919896" y="1545429"/>
            <a:ext cx="7207247" cy="3891655"/>
          </a:xfrm>
          <a:prstGeom prst="rect">
            <a:avLst/>
          </a:prstGeom>
        </p:spPr>
      </p:pic>
    </p:spTree>
    <p:extLst>
      <p:ext uri="{BB962C8B-B14F-4D97-AF65-F5344CB8AC3E}">
        <p14:creationId xmlns:p14="http://schemas.microsoft.com/office/powerpoint/2010/main" val="350340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1380154">
            <a:off x="1613022" y="277585"/>
            <a:ext cx="5361007" cy="63603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150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864" y="253380"/>
            <a:ext cx="6696304" cy="650036"/>
          </a:xfrm>
        </p:spPr>
        <p:txBody>
          <a:bodyPr/>
          <a:lstStyle/>
          <a:p>
            <a:r>
              <a:rPr lang="en-US" dirty="0"/>
              <a:t>. . . Arrested: Quick history</a:t>
            </a:r>
          </a:p>
        </p:txBody>
      </p:sp>
      <p:sp>
        <p:nvSpPr>
          <p:cNvPr id="5" name="Content Placeholder 4"/>
          <p:cNvSpPr>
            <a:spLocks noGrp="1"/>
          </p:cNvSpPr>
          <p:nvPr>
            <p:ph idx="1"/>
          </p:nvPr>
        </p:nvSpPr>
        <p:spPr>
          <a:xfrm>
            <a:off x="463864" y="903415"/>
            <a:ext cx="5047503" cy="4735871"/>
          </a:xfrm>
        </p:spPr>
        <p:txBody>
          <a:bodyPr>
            <a:noAutofit/>
          </a:bodyPr>
          <a:lstStyle/>
          <a:p>
            <a:r>
              <a:rPr lang="en-US" dirty="0"/>
              <a:t>This version has been 8 years in the making</a:t>
            </a:r>
          </a:p>
          <a:p>
            <a:r>
              <a:rPr lang="en-US" dirty="0"/>
              <a:t>Original was developed by Reconciliation Ministries, Inc., Nashville, TN</a:t>
            </a:r>
          </a:p>
          <a:p>
            <a:r>
              <a:rPr lang="en-US" dirty="0"/>
              <a:t>Our root version was written by Lutheran Correction Ministries, and was given to us by Attorney </a:t>
            </a:r>
            <a:r>
              <a:rPr lang="en-US" b="1" dirty="0"/>
              <a:t>Lynne Chambers</a:t>
            </a:r>
          </a:p>
          <a:p>
            <a:r>
              <a:rPr lang="en-US" dirty="0"/>
              <a:t>TNM’s first version was researched by Attorney </a:t>
            </a:r>
            <a:r>
              <a:rPr lang="en-US" b="1" dirty="0"/>
              <a:t>Deidre Cato</a:t>
            </a:r>
          </a:p>
          <a:p>
            <a:r>
              <a:rPr lang="en-US" dirty="0"/>
              <a:t>TNM’s Final Version was a project for our intern, and 2016 Graduate of Northwestern University Law School, </a:t>
            </a:r>
            <a:r>
              <a:rPr lang="en-US" b="1" dirty="0"/>
              <a:t>Branden </a:t>
            </a:r>
            <a:r>
              <a:rPr lang="en-US" b="1" dirty="0" err="1"/>
              <a:t>Zollar</a:t>
            </a:r>
            <a:r>
              <a:rPr lang="en-US" b="1" dirty="0"/>
              <a:t>,</a:t>
            </a:r>
            <a:r>
              <a:rPr lang="en-US" dirty="0"/>
              <a:t> reviewed by Attorney </a:t>
            </a:r>
            <a:r>
              <a:rPr lang="en-US" b="1" dirty="0"/>
              <a:t>Ruth McBeth</a:t>
            </a:r>
            <a:r>
              <a:rPr lang="en-US" dirty="0"/>
              <a:t>, and edited by </a:t>
            </a:r>
            <a:r>
              <a:rPr lang="en-US" b="1" dirty="0"/>
              <a:t>Olivia Chase </a:t>
            </a:r>
            <a:r>
              <a:rPr lang="en-US" dirty="0"/>
              <a:t>and </a:t>
            </a:r>
            <a:r>
              <a:rPr lang="en-US" b="1" dirty="0"/>
              <a:t>Daryle Brown</a:t>
            </a:r>
          </a:p>
          <a:p>
            <a:pPr lvl="1"/>
            <a:endParaRPr lang="en-US" dirty="0"/>
          </a:p>
        </p:txBody>
      </p:sp>
      <p:pic>
        <p:nvPicPr>
          <p:cNvPr id="6" name="Picture 5"/>
          <p:cNvPicPr>
            <a:picLocks noChangeAspect="1"/>
          </p:cNvPicPr>
          <p:nvPr/>
        </p:nvPicPr>
        <p:blipFill>
          <a:blip r:embed="rId2"/>
          <a:stretch>
            <a:fillRect/>
          </a:stretch>
        </p:blipFill>
        <p:spPr>
          <a:xfrm>
            <a:off x="5605622" y="1766956"/>
            <a:ext cx="3341076" cy="4104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974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7"/>
            <a:ext cx="6696304" cy="674694"/>
          </a:xfrm>
        </p:spPr>
        <p:txBody>
          <a:bodyPr/>
          <a:lstStyle/>
          <a:p>
            <a:r>
              <a:rPr lang="en-US" dirty="0"/>
              <a:t>What’s inside?</a:t>
            </a:r>
          </a:p>
        </p:txBody>
      </p:sp>
      <p:sp>
        <p:nvSpPr>
          <p:cNvPr id="3" name="Content Placeholder 2"/>
          <p:cNvSpPr>
            <a:spLocks noGrp="1"/>
          </p:cNvSpPr>
          <p:nvPr>
            <p:ph idx="1"/>
          </p:nvPr>
        </p:nvSpPr>
        <p:spPr>
          <a:xfrm>
            <a:off x="685800" y="902057"/>
            <a:ext cx="3284357" cy="4586384"/>
          </a:xfrm>
        </p:spPr>
        <p:txBody>
          <a:bodyPr>
            <a:noAutofit/>
          </a:bodyPr>
          <a:lstStyle/>
          <a:p>
            <a:pPr>
              <a:lnSpc>
                <a:spcPct val="80000"/>
              </a:lnSpc>
            </a:pPr>
            <a:r>
              <a:rPr lang="en-US" sz="2800" dirty="0"/>
              <a:t>The Arrest</a:t>
            </a:r>
          </a:p>
          <a:p>
            <a:pPr lvl="1">
              <a:lnSpc>
                <a:spcPct val="80000"/>
              </a:lnSpc>
            </a:pPr>
            <a:r>
              <a:rPr lang="en-US" sz="2000" dirty="0"/>
              <a:t>Probable Cause</a:t>
            </a:r>
          </a:p>
          <a:p>
            <a:pPr lvl="1">
              <a:lnSpc>
                <a:spcPct val="80000"/>
              </a:lnSpc>
            </a:pPr>
            <a:r>
              <a:rPr lang="en-US" sz="2000" dirty="0"/>
              <a:t>Miranda Warning</a:t>
            </a:r>
          </a:p>
          <a:p>
            <a:pPr lvl="1">
              <a:lnSpc>
                <a:spcPct val="80000"/>
              </a:lnSpc>
            </a:pPr>
            <a:r>
              <a:rPr lang="en-US" sz="2000" dirty="0"/>
              <a:t>What’s Left Behind</a:t>
            </a:r>
          </a:p>
          <a:p>
            <a:pPr lvl="1">
              <a:lnSpc>
                <a:spcPct val="80000"/>
              </a:lnSpc>
            </a:pPr>
            <a:r>
              <a:rPr lang="en-US" sz="2000" dirty="0"/>
              <a:t>Booking</a:t>
            </a:r>
          </a:p>
          <a:p>
            <a:pPr lvl="1">
              <a:lnSpc>
                <a:spcPct val="80000"/>
              </a:lnSpc>
            </a:pPr>
            <a:r>
              <a:rPr lang="en-US" sz="2000" dirty="0"/>
              <a:t>Phone Calls </a:t>
            </a:r>
          </a:p>
          <a:p>
            <a:pPr>
              <a:lnSpc>
                <a:spcPct val="80000"/>
              </a:lnSpc>
            </a:pPr>
            <a:r>
              <a:rPr lang="en-US" sz="2800" dirty="0"/>
              <a:t>Bond and Bail</a:t>
            </a:r>
          </a:p>
          <a:p>
            <a:pPr lvl="1">
              <a:lnSpc>
                <a:spcPct val="80000"/>
              </a:lnSpc>
            </a:pPr>
            <a:r>
              <a:rPr lang="en-US" sz="2000" dirty="0"/>
              <a:t>Bail</a:t>
            </a:r>
          </a:p>
          <a:p>
            <a:pPr lvl="1">
              <a:lnSpc>
                <a:spcPct val="80000"/>
              </a:lnSpc>
            </a:pPr>
            <a:r>
              <a:rPr lang="en-US" sz="2000" dirty="0"/>
              <a:t>Bond</a:t>
            </a:r>
          </a:p>
          <a:p>
            <a:pPr lvl="1">
              <a:lnSpc>
                <a:spcPct val="80000"/>
              </a:lnSpc>
            </a:pPr>
            <a:r>
              <a:rPr lang="en-US" sz="2000" dirty="0"/>
              <a:t>Property Bond</a:t>
            </a:r>
          </a:p>
          <a:p>
            <a:pPr lvl="1">
              <a:lnSpc>
                <a:spcPct val="80000"/>
              </a:lnSpc>
            </a:pPr>
            <a:r>
              <a:rPr lang="en-US" sz="2000" dirty="0"/>
              <a:t>Credit Cards</a:t>
            </a:r>
          </a:p>
          <a:p>
            <a:pPr lvl="1">
              <a:lnSpc>
                <a:spcPct val="80000"/>
              </a:lnSpc>
            </a:pPr>
            <a:r>
              <a:rPr lang="en-US" sz="2000" dirty="0"/>
              <a:t>Assignment of Bail</a:t>
            </a:r>
          </a:p>
        </p:txBody>
      </p:sp>
      <p:sp>
        <p:nvSpPr>
          <p:cNvPr id="4" name="Content Placeholder 2"/>
          <p:cNvSpPr txBox="1">
            <a:spLocks/>
          </p:cNvSpPr>
          <p:nvPr/>
        </p:nvSpPr>
        <p:spPr>
          <a:xfrm>
            <a:off x="4278181" y="947947"/>
            <a:ext cx="4278618" cy="5292561"/>
          </a:xfrm>
          <a:prstGeom prst="rect">
            <a:avLst/>
          </a:prstGeom>
        </p:spPr>
        <p:txBody>
          <a:bodyPr vert="horz" lIns="0" tIns="45720" rIns="0" bIns="45720" rtlCol="0">
            <a:no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lvl="1">
              <a:lnSpc>
                <a:spcPct val="80000"/>
              </a:lnSpc>
            </a:pPr>
            <a:r>
              <a:rPr lang="en-US" sz="2000" dirty="0"/>
              <a:t>Electronic Monitoring</a:t>
            </a:r>
          </a:p>
          <a:p>
            <a:pPr lvl="1">
              <a:lnSpc>
                <a:spcPct val="80000"/>
              </a:lnSpc>
            </a:pPr>
            <a:r>
              <a:rPr lang="en-US" sz="2000" dirty="0"/>
              <a:t>Day Release</a:t>
            </a:r>
          </a:p>
          <a:p>
            <a:pPr lvl="1">
              <a:lnSpc>
                <a:spcPct val="80000"/>
              </a:lnSpc>
            </a:pPr>
            <a:r>
              <a:rPr lang="en-US" sz="2000" dirty="0"/>
              <a:t>Home Confinement </a:t>
            </a:r>
          </a:p>
          <a:p>
            <a:pPr>
              <a:lnSpc>
                <a:spcPct val="80000"/>
              </a:lnSpc>
            </a:pPr>
            <a:r>
              <a:rPr lang="en-US" sz="2800" dirty="0"/>
              <a:t>Courts</a:t>
            </a:r>
          </a:p>
          <a:p>
            <a:pPr lvl="1">
              <a:lnSpc>
                <a:spcPct val="80000"/>
              </a:lnSpc>
            </a:pPr>
            <a:r>
              <a:rPr lang="en-US" sz="2000" dirty="0"/>
              <a:t>Family Involvement</a:t>
            </a:r>
          </a:p>
          <a:p>
            <a:pPr lvl="1">
              <a:lnSpc>
                <a:spcPct val="80000"/>
              </a:lnSpc>
            </a:pPr>
            <a:r>
              <a:rPr lang="en-US" sz="2000" dirty="0"/>
              <a:t>Public Defender of Private Counsel?</a:t>
            </a:r>
          </a:p>
          <a:p>
            <a:pPr lvl="1">
              <a:lnSpc>
                <a:spcPct val="80000"/>
              </a:lnSpc>
            </a:pPr>
            <a:r>
              <a:rPr lang="en-US" sz="2000" dirty="0"/>
              <a:t>Public Defender Eligibility</a:t>
            </a:r>
          </a:p>
          <a:p>
            <a:pPr lvl="1">
              <a:lnSpc>
                <a:spcPct val="80000"/>
              </a:lnSpc>
            </a:pPr>
            <a:r>
              <a:rPr lang="en-US" sz="2000" dirty="0"/>
              <a:t>Finding Private Counsel</a:t>
            </a:r>
          </a:p>
          <a:p>
            <a:pPr lvl="1">
              <a:lnSpc>
                <a:spcPct val="80000"/>
              </a:lnSpc>
            </a:pPr>
            <a:r>
              <a:rPr lang="en-US" sz="2000" dirty="0"/>
              <a:t>Preliminary Hearing</a:t>
            </a:r>
          </a:p>
          <a:p>
            <a:pPr lvl="1">
              <a:lnSpc>
                <a:spcPct val="80000"/>
              </a:lnSpc>
            </a:pPr>
            <a:r>
              <a:rPr lang="en-US" sz="2000" dirty="0"/>
              <a:t>Arraignment</a:t>
            </a:r>
          </a:p>
          <a:p>
            <a:pPr lvl="1">
              <a:lnSpc>
                <a:spcPct val="80000"/>
              </a:lnSpc>
            </a:pPr>
            <a:r>
              <a:rPr lang="en-US" sz="2000" dirty="0"/>
              <a:t>Pre-Trial Motions</a:t>
            </a:r>
          </a:p>
          <a:p>
            <a:pPr lvl="1">
              <a:lnSpc>
                <a:spcPct val="80000"/>
              </a:lnSpc>
            </a:pPr>
            <a:r>
              <a:rPr lang="en-US" sz="2000" dirty="0"/>
              <a:t>Negotiated Pleas</a:t>
            </a:r>
          </a:p>
          <a:p>
            <a:pPr lvl="1">
              <a:lnSpc>
                <a:spcPct val="80000"/>
              </a:lnSpc>
            </a:pPr>
            <a:r>
              <a:rPr lang="en-US" sz="2000" dirty="0"/>
              <a:t>Trial</a:t>
            </a:r>
          </a:p>
          <a:p>
            <a:pPr lvl="1">
              <a:lnSpc>
                <a:spcPct val="80000"/>
              </a:lnSpc>
            </a:pPr>
            <a:r>
              <a:rPr lang="en-US" sz="2000" dirty="0"/>
              <a:t>Sentencing</a:t>
            </a:r>
          </a:p>
        </p:txBody>
      </p:sp>
    </p:spTree>
    <p:extLst>
      <p:ext uri="{BB962C8B-B14F-4D97-AF65-F5344CB8AC3E}">
        <p14:creationId xmlns:p14="http://schemas.microsoft.com/office/powerpoint/2010/main" val="1410274879"/>
      </p:ext>
    </p:extLst>
  </p:cSld>
  <p:clrMapOvr>
    <a:masterClrMapping/>
  </p:clrMapOvr>
</p:sld>
</file>

<file path=ppt/theme/theme1.xml><?xml version="1.0" encoding="utf-8"?>
<a:theme xmlns:a="http://schemas.openxmlformats.org/drawingml/2006/main" name="Urban Pop">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3302</TotalTime>
  <Words>653</Words>
  <Application>Microsoft Macintosh PowerPoint</Application>
  <PresentationFormat>On-screen Show (4:3)</PresentationFormat>
  <Paragraphs>102</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Gill Sans MT</vt:lpstr>
      <vt:lpstr>Mangal</vt:lpstr>
      <vt:lpstr>Wingdings 3</vt:lpstr>
      <vt:lpstr>Urban Pop</vt:lpstr>
      <vt:lpstr>What to expect . . . When a loved one is arrested</vt:lpstr>
      <vt:lpstr>Agenda</vt:lpstr>
      <vt:lpstr>PowerPoint Presentation</vt:lpstr>
      <vt:lpstr>The Incarceration Epidemic</vt:lpstr>
      <vt:lpstr>Who are we locking up? Lifetime likelihood of  Imprisonment</vt:lpstr>
      <vt:lpstr>Our Focus Story . . .</vt:lpstr>
      <vt:lpstr>PowerPoint Presentation</vt:lpstr>
      <vt:lpstr>. . . Arrested: Quick history</vt:lpstr>
      <vt:lpstr>What’s inside?</vt:lpstr>
      <vt:lpstr>What’s inside?</vt:lpstr>
      <vt:lpstr>The Front line</vt:lpstr>
      <vt:lpstr>Conversation From the Front Line</vt:lpstr>
      <vt:lpstr>Conversation From the Front Line</vt:lpstr>
      <vt:lpstr>Questions and Answers</vt:lpstr>
    </vt:vector>
  </TitlesOfParts>
  <Company>Trinity United Church of Christ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Daryle Brown</dc:creator>
  <cp:lastModifiedBy>Daryle E. Brown</cp:lastModifiedBy>
  <cp:revision>33</cp:revision>
  <dcterms:created xsi:type="dcterms:W3CDTF">2016-12-02T15:43:47Z</dcterms:created>
  <dcterms:modified xsi:type="dcterms:W3CDTF">2018-10-12T22:15:20Z</dcterms:modified>
</cp:coreProperties>
</file>